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0"/>
  </p:notesMasterIdLst>
  <p:sldIdLst>
    <p:sldId id="256" r:id="rId2"/>
    <p:sldId id="274" r:id="rId3"/>
    <p:sldId id="268" r:id="rId4"/>
    <p:sldId id="271" r:id="rId5"/>
    <p:sldId id="257" r:id="rId6"/>
    <p:sldId id="258" r:id="rId7"/>
    <p:sldId id="259" r:id="rId8"/>
    <p:sldId id="260" r:id="rId9"/>
    <p:sldId id="261" r:id="rId10"/>
    <p:sldId id="263" r:id="rId11"/>
    <p:sldId id="262" r:id="rId12"/>
    <p:sldId id="265" r:id="rId13"/>
    <p:sldId id="264" r:id="rId14"/>
    <p:sldId id="267" r:id="rId15"/>
    <p:sldId id="272" r:id="rId16"/>
    <p:sldId id="273" r:id="rId17"/>
    <p:sldId id="270" r:id="rId18"/>
    <p:sldId id="26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02" y="-96"/>
      </p:cViewPr>
      <p:guideLst>
        <p:guide orient="horz" pos="2160"/>
        <p:guide pos="2880"/>
      </p:guideLst>
    </p:cSldViewPr>
  </p:slideViewPr>
  <p:notesTextViewPr>
    <p:cViewPr>
      <p:scale>
        <a:sx n="1" d="1"/>
        <a:sy n="1" d="1"/>
      </p:scale>
      <p:origin x="0" y="0"/>
    </p:cViewPr>
  </p:notesTextViewPr>
  <p:sorterViewPr>
    <p:cViewPr>
      <p:scale>
        <a:sx n="130" d="100"/>
        <a:sy n="130" d="100"/>
      </p:scale>
      <p:origin x="0" y="26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58E63A-667D-4071-9AA3-EA226A0661BD}" type="datetimeFigureOut">
              <a:rPr lang="en-US" smtClean="0"/>
              <a:t>1/15/2015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97CABB-1429-4841-A72B-88A9D6876414}" type="slidenum">
              <a:rPr lang="en-US" smtClean="0"/>
              <a:t>‹#›</a:t>
            </a:fld>
            <a:endParaRPr lang="en-US"/>
          </a:p>
        </p:txBody>
      </p:sp>
    </p:spTree>
    <p:extLst>
      <p:ext uri="{BB962C8B-B14F-4D97-AF65-F5344CB8AC3E}">
        <p14:creationId xmlns:p14="http://schemas.microsoft.com/office/powerpoint/2010/main" val="2373409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56063034-20B7-4034-882F-CDA590C33E97}" type="datetime1">
              <a:rPr lang="en-US" smtClean="0"/>
              <a:t>1/15/2015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CA62D46A-3455-41EC-95BB-2E5154CD03E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EB02C1-A368-4EBD-8A52-55B10239D2BB}" type="datetime1">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2D46A-3455-41EC-95BB-2E5154CD03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B7765C-48AB-4608-860A-A87B513B9DD5}" type="datetime1">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2D46A-3455-41EC-95BB-2E5154CD03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318A896-EACF-4150-8679-C3AF88E96AAB}" type="datetime1">
              <a:rPr lang="en-US" smtClean="0"/>
              <a:t>1/15/2015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CA62D46A-3455-41EC-95BB-2E5154CD03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EEA11B89-D673-40C0-9BBC-7A97B54E4FF7}" type="datetime1">
              <a:rPr lang="en-US" smtClean="0"/>
              <a:t>1/15/2015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CA62D46A-3455-41EC-95BB-2E5154CD03EE}"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B0AD1D5-DC15-4257-968A-CF2609F0A01D}" type="datetime1">
              <a:rPr lang="en-US" smtClean="0"/>
              <a:t>1/15/2015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A62D46A-3455-41EC-95BB-2E5154CD03E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042C4EE-5873-42BB-A160-DDAA1B41038B}" type="datetime1">
              <a:rPr lang="en-US" smtClean="0"/>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CA62D46A-3455-41EC-95BB-2E5154CD03EE}"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8ACA08A-C33E-48D5-BB32-CE087ED52017}" type="datetime1">
              <a:rPr lang="en-US" smtClean="0"/>
              <a:t>1/15/2015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2D46A-3455-41EC-95BB-2E5154CD03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98DBC9E-366F-4953-9731-1B3E7DC6F82E}" type="datetime1">
              <a:rPr lang="en-US" smtClean="0"/>
              <a:t>1/15/2015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2D46A-3455-41EC-95BB-2E5154CD03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E458F07-DF3E-4315-BE91-5C70987E410E}" type="datetime1">
              <a:rPr lang="en-US" smtClean="0"/>
              <a:t>1/15/2015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2D46A-3455-41EC-95BB-2E5154CD03E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02C5E223-798F-443F-8314-0FB1922B0A68}" type="datetime1">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A62D46A-3455-41EC-95BB-2E5154CD03EE}"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2BB06D8-02B5-4B6A-B169-5795E0085D4C}" type="datetime1">
              <a:rPr lang="en-US" smtClean="0"/>
              <a:t>1/15/2015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A62D46A-3455-41EC-95BB-2E5154CD03EE}"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Good Samaritan </a:t>
            </a:r>
            <a:br>
              <a:rPr lang="en-US" dirty="0"/>
            </a:br>
            <a:endParaRPr lang="en-US" dirty="0"/>
          </a:p>
        </p:txBody>
      </p:sp>
      <p:sp>
        <p:nvSpPr>
          <p:cNvPr id="3" name="Subtitle 2"/>
          <p:cNvSpPr>
            <a:spLocks noGrp="1"/>
          </p:cNvSpPr>
          <p:nvPr>
            <p:ph type="subTitle" idx="1"/>
          </p:nvPr>
        </p:nvSpPr>
        <p:spPr/>
        <p:txBody>
          <a:bodyPr/>
          <a:lstStyle/>
          <a:p>
            <a:r>
              <a:rPr lang="en-US" dirty="0" smtClean="0"/>
              <a:t>Las Vegas Security Chief’s Association</a:t>
            </a:r>
            <a:endParaRPr lang="en-US" dirty="0"/>
          </a:p>
        </p:txBody>
      </p:sp>
      <p:sp>
        <p:nvSpPr>
          <p:cNvPr id="4" name="Slide Number Placeholder 3"/>
          <p:cNvSpPr>
            <a:spLocks noGrp="1"/>
          </p:cNvSpPr>
          <p:nvPr>
            <p:ph type="sldNum" sz="quarter" idx="12"/>
          </p:nvPr>
        </p:nvSpPr>
        <p:spPr/>
        <p:txBody>
          <a:bodyPr/>
          <a:lstStyle/>
          <a:p>
            <a:fld id="{CA62D46A-3455-41EC-95BB-2E5154CD03EE}" type="slidenum">
              <a:rPr lang="en-US" smtClean="0"/>
              <a:t>1</a:t>
            </a:fld>
            <a:endParaRPr lang="en-US"/>
          </a:p>
        </p:txBody>
      </p:sp>
    </p:spTree>
    <p:extLst>
      <p:ext uri="{BB962C8B-B14F-4D97-AF65-F5344CB8AC3E}">
        <p14:creationId xmlns:p14="http://schemas.microsoft.com/office/powerpoint/2010/main" val="132273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Conditions</a:t>
            </a:r>
            <a:endParaRPr lang="en-US" dirty="0"/>
          </a:p>
        </p:txBody>
      </p:sp>
      <p:sp>
        <p:nvSpPr>
          <p:cNvPr id="3" name="Content Placeholder 2"/>
          <p:cNvSpPr>
            <a:spLocks noGrp="1"/>
          </p:cNvSpPr>
          <p:nvPr>
            <p:ph idx="1"/>
          </p:nvPr>
        </p:nvSpPr>
        <p:spPr>
          <a:xfrm>
            <a:off x="304800" y="1295400"/>
            <a:ext cx="8686800" cy="5181600"/>
          </a:xfrm>
        </p:spPr>
        <p:txBody>
          <a:bodyPr>
            <a:normAutofit fontScale="92500" lnSpcReduction="10000"/>
          </a:bodyPr>
          <a:lstStyle/>
          <a:p>
            <a:r>
              <a:rPr lang="en-US" dirty="0"/>
              <a:t>1) </a:t>
            </a:r>
            <a:r>
              <a:rPr lang="en-US" dirty="0" smtClean="0"/>
              <a:t>The </a:t>
            </a:r>
            <a:r>
              <a:rPr lang="en-US" dirty="0"/>
              <a:t>aid must be given </a:t>
            </a:r>
            <a:r>
              <a:rPr lang="en-US" b="1" i="1" u="sng" dirty="0">
                <a:solidFill>
                  <a:srgbClr val="FF0000"/>
                </a:solidFill>
              </a:rPr>
              <a:t>at the scene</a:t>
            </a:r>
            <a:r>
              <a:rPr lang="en-US" u="sng" dirty="0">
                <a:solidFill>
                  <a:srgbClr val="FF0000"/>
                </a:solidFill>
              </a:rPr>
              <a:t> </a:t>
            </a:r>
            <a:r>
              <a:rPr lang="en-US" dirty="0"/>
              <a:t>of the </a:t>
            </a:r>
            <a:r>
              <a:rPr lang="en-US" dirty="0" smtClean="0"/>
              <a:t>emergency</a:t>
            </a:r>
            <a:endParaRPr lang="en-US" dirty="0"/>
          </a:p>
          <a:p>
            <a:r>
              <a:rPr lang="en-US" dirty="0" smtClean="0"/>
              <a:t> </a:t>
            </a:r>
            <a:r>
              <a:rPr lang="en-US" dirty="0"/>
              <a:t>2) if the "volunteer" has </a:t>
            </a:r>
            <a:r>
              <a:rPr lang="en-US" b="1" i="1" u="sng" dirty="0">
                <a:solidFill>
                  <a:srgbClr val="FF0000"/>
                </a:solidFill>
              </a:rPr>
              <a:t>other motives</a:t>
            </a:r>
            <a:r>
              <a:rPr lang="en-US" dirty="0"/>
              <a:t>, such as the hope of being paid a fee or reward, then the law will not </a:t>
            </a:r>
            <a:r>
              <a:rPr lang="en-US" dirty="0" smtClean="0"/>
              <a:t>apply </a:t>
            </a:r>
            <a:endParaRPr lang="en-US" dirty="0"/>
          </a:p>
          <a:p>
            <a:r>
              <a:rPr lang="en-US" dirty="0" smtClean="0"/>
              <a:t>3)The </a:t>
            </a:r>
            <a:r>
              <a:rPr lang="en-US" dirty="0"/>
              <a:t>victim </a:t>
            </a:r>
            <a:r>
              <a:rPr lang="en-US" b="1" i="1" u="sng" dirty="0">
                <a:solidFill>
                  <a:srgbClr val="FF0000"/>
                </a:solidFill>
              </a:rPr>
              <a:t>does not </a:t>
            </a:r>
            <a:r>
              <a:rPr lang="en-US" b="1" i="1" u="sng" dirty="0" smtClean="0">
                <a:solidFill>
                  <a:srgbClr val="FF0000"/>
                </a:solidFill>
              </a:rPr>
              <a:t>refuse treatment</a:t>
            </a:r>
          </a:p>
          <a:p>
            <a:r>
              <a:rPr lang="en-US" dirty="0" smtClean="0"/>
              <a:t>4)There must be an </a:t>
            </a:r>
            <a:r>
              <a:rPr lang="en-US" b="1" i="1" u="sng" dirty="0" smtClean="0">
                <a:solidFill>
                  <a:srgbClr val="FF0000"/>
                </a:solidFill>
              </a:rPr>
              <a:t>emergency</a:t>
            </a:r>
          </a:p>
          <a:p>
            <a:r>
              <a:rPr lang="en-US" dirty="0" smtClean="0"/>
              <a:t>5)The victim must be </a:t>
            </a:r>
            <a:r>
              <a:rPr lang="en-US" b="1" i="1" u="sng" dirty="0" smtClean="0">
                <a:solidFill>
                  <a:srgbClr val="FF0000"/>
                </a:solidFill>
              </a:rPr>
              <a:t>injured</a:t>
            </a:r>
          </a:p>
          <a:p>
            <a:r>
              <a:rPr lang="en-US" dirty="0" smtClean="0"/>
              <a:t>6) </a:t>
            </a:r>
            <a:r>
              <a:rPr lang="en-US" b="1" i="1" u="sng" dirty="0" smtClean="0">
                <a:solidFill>
                  <a:srgbClr val="FF0000"/>
                </a:solidFill>
              </a:rPr>
              <a:t>Lack of time </a:t>
            </a:r>
            <a:r>
              <a:rPr lang="en-US" dirty="0" smtClean="0"/>
              <a:t>for a measured evaluation of alternative courses of action </a:t>
            </a:r>
          </a:p>
          <a:p>
            <a:r>
              <a:rPr lang="en-US" dirty="0" smtClean="0"/>
              <a:t>7) Their respective </a:t>
            </a:r>
            <a:r>
              <a:rPr lang="en-US" b="1" u="sng" dirty="0" smtClean="0">
                <a:solidFill>
                  <a:srgbClr val="FF0000"/>
                </a:solidFill>
              </a:rPr>
              <a:t>efficacy and priority</a:t>
            </a:r>
          </a:p>
          <a:p>
            <a:endParaRPr lang="en-US" b="1" i="1" dirty="0"/>
          </a:p>
          <a:p>
            <a:endParaRPr lang="en-US" dirty="0"/>
          </a:p>
          <a:p>
            <a:endParaRPr lang="en-US" dirty="0"/>
          </a:p>
        </p:txBody>
      </p:sp>
      <p:sp>
        <p:nvSpPr>
          <p:cNvPr id="4" name="Slide Number Placeholder 3"/>
          <p:cNvSpPr>
            <a:spLocks noGrp="1"/>
          </p:cNvSpPr>
          <p:nvPr>
            <p:ph type="sldNum" sz="quarter" idx="12"/>
          </p:nvPr>
        </p:nvSpPr>
        <p:spPr/>
        <p:txBody>
          <a:bodyPr/>
          <a:lstStyle/>
          <a:p>
            <a:fld id="{CA62D46A-3455-41EC-95BB-2E5154CD03EE}" type="slidenum">
              <a:rPr lang="en-US" smtClean="0"/>
              <a:t>10</a:t>
            </a:fld>
            <a:endParaRPr lang="en-US"/>
          </a:p>
        </p:txBody>
      </p:sp>
    </p:spTree>
    <p:extLst>
      <p:ext uri="{BB962C8B-B14F-4D97-AF65-F5344CB8AC3E}">
        <p14:creationId xmlns:p14="http://schemas.microsoft.com/office/powerpoint/2010/main" val="10510178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Constituting an emergency</a:t>
            </a:r>
            <a:endParaRPr lang="en-US" dirty="0"/>
          </a:p>
        </p:txBody>
      </p:sp>
      <p:sp>
        <p:nvSpPr>
          <p:cNvPr id="3" name="Content Placeholder 2"/>
          <p:cNvSpPr>
            <a:spLocks noGrp="1"/>
          </p:cNvSpPr>
          <p:nvPr>
            <p:ph idx="1"/>
          </p:nvPr>
        </p:nvSpPr>
        <p:spPr>
          <a:xfrm>
            <a:off x="304800" y="1554162"/>
            <a:ext cx="8686800" cy="4999038"/>
          </a:xfrm>
        </p:spPr>
        <p:txBody>
          <a:bodyPr>
            <a:normAutofit lnSpcReduction="10000"/>
          </a:bodyPr>
          <a:lstStyle/>
          <a:p>
            <a:r>
              <a:rPr lang="en-US" dirty="0"/>
              <a:t>Factors constituting an “</a:t>
            </a:r>
            <a:r>
              <a:rPr lang="en-US" b="1" i="1" u="sng" dirty="0">
                <a:solidFill>
                  <a:srgbClr val="FF0000"/>
                </a:solidFill>
              </a:rPr>
              <a:t>emergency</a:t>
            </a:r>
            <a:r>
              <a:rPr lang="en-US" dirty="0"/>
              <a:t>” include: “suddenness, the unexpected, necessity for immediate action, and lack of time for a measured evaluation of alternative courses of action, their respective efficacy and priority.”  </a:t>
            </a:r>
            <a:endParaRPr lang="en-US" dirty="0" smtClean="0"/>
          </a:p>
          <a:p>
            <a:r>
              <a:rPr lang="en-US" dirty="0"/>
              <a:t>I</a:t>
            </a:r>
            <a:r>
              <a:rPr lang="en-US" dirty="0" smtClean="0"/>
              <a:t>ntended </a:t>
            </a:r>
            <a:r>
              <a:rPr lang="en-US" dirty="0"/>
              <a:t>to protect from liability those rendering </a:t>
            </a:r>
            <a:r>
              <a:rPr lang="en-US" b="1" i="1" u="sng" dirty="0">
                <a:solidFill>
                  <a:srgbClr val="FF0000"/>
                </a:solidFill>
              </a:rPr>
              <a:t>aid to injured persons only</a:t>
            </a:r>
            <a:r>
              <a:rPr lang="en-US" dirty="0" smtClean="0"/>
              <a:t>.</a:t>
            </a:r>
          </a:p>
          <a:p>
            <a:r>
              <a:rPr lang="en-US" dirty="0"/>
              <a:t>If a </a:t>
            </a:r>
            <a:r>
              <a:rPr lang="en-US" b="1" i="1" u="sng" dirty="0">
                <a:solidFill>
                  <a:srgbClr val="FF0000"/>
                </a:solidFill>
              </a:rPr>
              <a:t>person acts reasonably</a:t>
            </a:r>
            <a:r>
              <a:rPr lang="en-US" u="sng" dirty="0">
                <a:solidFill>
                  <a:srgbClr val="FF0000"/>
                </a:solidFill>
              </a:rPr>
              <a:t> </a:t>
            </a:r>
            <a:r>
              <a:rPr lang="en-US" dirty="0"/>
              <a:t>in assisting an accident victim in a declared emergency situation</a:t>
            </a:r>
          </a:p>
          <a:p>
            <a:endParaRPr lang="en-US" dirty="0"/>
          </a:p>
          <a:p>
            <a:endParaRPr lang="en-US" dirty="0"/>
          </a:p>
        </p:txBody>
      </p:sp>
      <p:sp>
        <p:nvSpPr>
          <p:cNvPr id="4" name="Slide Number Placeholder 3"/>
          <p:cNvSpPr>
            <a:spLocks noGrp="1"/>
          </p:cNvSpPr>
          <p:nvPr>
            <p:ph type="sldNum" sz="quarter" idx="12"/>
          </p:nvPr>
        </p:nvSpPr>
        <p:spPr/>
        <p:txBody>
          <a:bodyPr/>
          <a:lstStyle/>
          <a:p>
            <a:fld id="{CA62D46A-3455-41EC-95BB-2E5154CD03EE}" type="slidenum">
              <a:rPr lang="en-US" smtClean="0"/>
              <a:t>11</a:t>
            </a:fld>
            <a:endParaRPr lang="en-US"/>
          </a:p>
        </p:txBody>
      </p:sp>
    </p:spTree>
    <p:extLst>
      <p:ext uri="{BB962C8B-B14F-4D97-AF65-F5344CB8AC3E}">
        <p14:creationId xmlns:p14="http://schemas.microsoft.com/office/powerpoint/2010/main" val="673120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 and Limitations Florida</a:t>
            </a:r>
            <a:endParaRPr lang="en-US" dirty="0"/>
          </a:p>
        </p:txBody>
      </p:sp>
      <p:sp>
        <p:nvSpPr>
          <p:cNvPr id="3" name="Content Placeholder 2"/>
          <p:cNvSpPr>
            <a:spLocks noGrp="1"/>
          </p:cNvSpPr>
          <p:nvPr>
            <p:ph idx="1"/>
          </p:nvPr>
        </p:nvSpPr>
        <p:spPr/>
        <p:txBody>
          <a:bodyPr/>
          <a:lstStyle/>
          <a:p>
            <a:r>
              <a:rPr lang="en-US" dirty="0"/>
              <a:t>The most common special relationships recognized are:</a:t>
            </a:r>
          </a:p>
          <a:p>
            <a:r>
              <a:rPr lang="en-US" dirty="0"/>
              <a:t>a. Physician toward her patient;</a:t>
            </a:r>
          </a:p>
          <a:p>
            <a:r>
              <a:rPr lang="en-US" dirty="0"/>
              <a:t>b. </a:t>
            </a:r>
            <a:r>
              <a:rPr lang="en-US" b="1" i="1" u="sng" dirty="0">
                <a:solidFill>
                  <a:srgbClr val="FF0000"/>
                </a:solidFill>
              </a:rPr>
              <a:t>Shopkeeper toward his customer</a:t>
            </a:r>
            <a:r>
              <a:rPr lang="en-US" dirty="0"/>
              <a:t>;</a:t>
            </a:r>
          </a:p>
          <a:p>
            <a:r>
              <a:rPr lang="en-US" dirty="0"/>
              <a:t>c. </a:t>
            </a:r>
            <a:r>
              <a:rPr lang="en-US" b="1" i="1" u="sng" dirty="0">
                <a:solidFill>
                  <a:srgbClr val="FF0000"/>
                </a:solidFill>
              </a:rPr>
              <a:t>Employer toward her employee</a:t>
            </a:r>
            <a:r>
              <a:rPr lang="en-US" dirty="0"/>
              <a:t>;</a:t>
            </a:r>
          </a:p>
          <a:p>
            <a:r>
              <a:rPr lang="en-US" dirty="0"/>
              <a:t>d. Parent toward her child.</a:t>
            </a:r>
          </a:p>
          <a:p>
            <a:endParaRPr lang="en-US" dirty="0"/>
          </a:p>
        </p:txBody>
      </p:sp>
      <p:sp>
        <p:nvSpPr>
          <p:cNvPr id="4" name="Slide Number Placeholder 3"/>
          <p:cNvSpPr>
            <a:spLocks noGrp="1"/>
          </p:cNvSpPr>
          <p:nvPr>
            <p:ph type="sldNum" sz="quarter" idx="12"/>
          </p:nvPr>
        </p:nvSpPr>
        <p:spPr/>
        <p:txBody>
          <a:bodyPr/>
          <a:lstStyle/>
          <a:p>
            <a:fld id="{CA62D46A-3455-41EC-95BB-2E5154CD03EE}" type="slidenum">
              <a:rPr lang="en-US" smtClean="0"/>
              <a:t>12</a:t>
            </a:fld>
            <a:endParaRPr lang="en-US"/>
          </a:p>
        </p:txBody>
      </p:sp>
    </p:spTree>
    <p:extLst>
      <p:ext uri="{BB962C8B-B14F-4D97-AF65-F5344CB8AC3E}">
        <p14:creationId xmlns:p14="http://schemas.microsoft.com/office/powerpoint/2010/main" val="3312109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situations - Questions</a:t>
            </a:r>
            <a:endParaRPr lang="en-US" dirty="0"/>
          </a:p>
        </p:txBody>
      </p:sp>
      <p:sp>
        <p:nvSpPr>
          <p:cNvPr id="3" name="Content Placeholder 2"/>
          <p:cNvSpPr>
            <a:spLocks noGrp="1"/>
          </p:cNvSpPr>
          <p:nvPr>
            <p:ph idx="1"/>
          </p:nvPr>
        </p:nvSpPr>
        <p:spPr>
          <a:xfrm>
            <a:off x="304800" y="1554162"/>
            <a:ext cx="8382000" cy="4525963"/>
          </a:xfrm>
        </p:spPr>
        <p:txBody>
          <a:bodyPr>
            <a:normAutofit fontScale="85000" lnSpcReduction="20000"/>
          </a:bodyPr>
          <a:lstStyle/>
          <a:p>
            <a:r>
              <a:rPr lang="en-US" dirty="0" smtClean="0"/>
              <a:t>Can </a:t>
            </a:r>
            <a:r>
              <a:rPr lang="en-US" dirty="0"/>
              <a:t>you pick up </a:t>
            </a:r>
            <a:r>
              <a:rPr lang="en-US" dirty="0" smtClean="0"/>
              <a:t>a person </a:t>
            </a:r>
            <a:r>
              <a:rPr lang="en-US" dirty="0"/>
              <a:t>and </a:t>
            </a:r>
            <a:r>
              <a:rPr lang="en-US" dirty="0" smtClean="0"/>
              <a:t>remove even though not injured in an emergency, but you are afraid they will be seriously injured if you don’t intervene, such as:</a:t>
            </a:r>
            <a:endParaRPr lang="en-US" dirty="0"/>
          </a:p>
          <a:p>
            <a:r>
              <a:rPr lang="en-US" b="1" dirty="0" smtClean="0"/>
              <a:t>Auto </a:t>
            </a:r>
            <a:r>
              <a:rPr lang="en-US" b="1" dirty="0"/>
              <a:t>accident </a:t>
            </a:r>
            <a:endParaRPr lang="en-US" b="1" dirty="0" smtClean="0"/>
          </a:p>
          <a:p>
            <a:pPr lvl="1"/>
            <a:r>
              <a:rPr lang="en-US" dirty="0" smtClean="0"/>
              <a:t>where </a:t>
            </a:r>
            <a:r>
              <a:rPr lang="en-US" dirty="0"/>
              <a:t>a person is trapped in a car and gasoline is leaking onto the </a:t>
            </a:r>
            <a:r>
              <a:rPr lang="en-US" dirty="0" smtClean="0"/>
              <a:t>ground</a:t>
            </a:r>
          </a:p>
          <a:p>
            <a:r>
              <a:rPr lang="en-US" b="1" dirty="0" smtClean="0"/>
              <a:t>Fire</a:t>
            </a:r>
            <a:r>
              <a:rPr lang="en-US" dirty="0" smtClean="0"/>
              <a:t> </a:t>
            </a:r>
          </a:p>
          <a:p>
            <a:pPr lvl="1"/>
            <a:r>
              <a:rPr lang="en-US" dirty="0" smtClean="0"/>
              <a:t>where the potential victim is not fast enough to escape injury and cannot make it to the area of refuge</a:t>
            </a:r>
          </a:p>
          <a:p>
            <a:r>
              <a:rPr lang="en-US" b="1" dirty="0" smtClean="0"/>
              <a:t>Active shooting </a:t>
            </a:r>
          </a:p>
          <a:p>
            <a:pPr lvl="1"/>
            <a:r>
              <a:rPr lang="en-US" dirty="0" smtClean="0"/>
              <a:t>where an ADA guest is not able to run and cannot hide on their own </a:t>
            </a:r>
          </a:p>
        </p:txBody>
      </p:sp>
      <p:sp>
        <p:nvSpPr>
          <p:cNvPr id="4" name="Slide Number Placeholder 3"/>
          <p:cNvSpPr>
            <a:spLocks noGrp="1"/>
          </p:cNvSpPr>
          <p:nvPr>
            <p:ph type="sldNum" sz="quarter" idx="12"/>
          </p:nvPr>
        </p:nvSpPr>
        <p:spPr/>
        <p:txBody>
          <a:bodyPr/>
          <a:lstStyle/>
          <a:p>
            <a:fld id="{CA62D46A-3455-41EC-95BB-2E5154CD03EE}" type="slidenum">
              <a:rPr lang="en-US" smtClean="0"/>
              <a:t>13</a:t>
            </a:fld>
            <a:endParaRPr lang="en-US"/>
          </a:p>
        </p:txBody>
      </p:sp>
    </p:spTree>
    <p:extLst>
      <p:ext uri="{BB962C8B-B14F-4D97-AF65-F5344CB8AC3E}">
        <p14:creationId xmlns:p14="http://schemas.microsoft.com/office/powerpoint/2010/main" val="2935535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to rescue</a:t>
            </a:r>
            <a:endParaRPr lang="en-US" dirty="0"/>
          </a:p>
        </p:txBody>
      </p:sp>
      <p:sp>
        <p:nvSpPr>
          <p:cNvPr id="3" name="Content Placeholder 2"/>
          <p:cNvSpPr>
            <a:spLocks noGrp="1"/>
          </p:cNvSpPr>
          <p:nvPr>
            <p:ph idx="1"/>
          </p:nvPr>
        </p:nvSpPr>
        <p:spPr/>
        <p:txBody>
          <a:bodyPr>
            <a:normAutofit lnSpcReduction="10000"/>
          </a:bodyPr>
          <a:lstStyle/>
          <a:p>
            <a:r>
              <a:rPr lang="en-US" dirty="0" smtClean="0"/>
              <a:t>A </a:t>
            </a:r>
            <a:r>
              <a:rPr lang="en-US" b="1" i="1" u="sng" dirty="0">
                <a:solidFill>
                  <a:srgbClr val="FF0000"/>
                </a:solidFill>
              </a:rPr>
              <a:t>duty to rescue</a:t>
            </a:r>
            <a:r>
              <a:rPr lang="en-US" i="1" u="sng" dirty="0">
                <a:solidFill>
                  <a:srgbClr val="FF0000"/>
                </a:solidFill>
              </a:rPr>
              <a:t> </a:t>
            </a:r>
            <a:r>
              <a:rPr lang="en-US" dirty="0"/>
              <a:t>is a concept in </a:t>
            </a:r>
            <a:r>
              <a:rPr lang="en-US" i="1" u="sng" dirty="0" smtClean="0">
                <a:solidFill>
                  <a:srgbClr val="FF0000"/>
                </a:solidFill>
              </a:rPr>
              <a:t>tort law </a:t>
            </a:r>
            <a:r>
              <a:rPr lang="en-US" dirty="0"/>
              <a:t>that arises in a number of cases, describing a circumstance in which a </a:t>
            </a:r>
            <a:r>
              <a:rPr lang="en-US" i="1" u="sng" dirty="0" smtClean="0">
                <a:solidFill>
                  <a:srgbClr val="FF0000"/>
                </a:solidFill>
              </a:rPr>
              <a:t>party</a:t>
            </a:r>
            <a:r>
              <a:rPr lang="en-US" dirty="0" smtClean="0"/>
              <a:t> can </a:t>
            </a:r>
            <a:r>
              <a:rPr lang="en-US" dirty="0"/>
              <a:t>be held liable for failing to come to the rescue of another party in </a:t>
            </a:r>
            <a:r>
              <a:rPr lang="en-US" dirty="0" smtClean="0"/>
              <a:t>peril</a:t>
            </a:r>
          </a:p>
          <a:p>
            <a:r>
              <a:rPr lang="en-US" dirty="0"/>
              <a:t>Where a duty to rescue arises, the rescuer must generally act with </a:t>
            </a:r>
            <a:r>
              <a:rPr lang="en-US" i="1" u="sng" dirty="0" smtClean="0">
                <a:solidFill>
                  <a:srgbClr val="FF0000"/>
                </a:solidFill>
              </a:rPr>
              <a:t>reasonable care</a:t>
            </a:r>
            <a:r>
              <a:rPr lang="en-US" dirty="0" smtClean="0"/>
              <a:t>, </a:t>
            </a:r>
            <a:r>
              <a:rPr lang="en-US" dirty="0"/>
              <a:t>and can be held liable for injuries caused by a reckless rescue attempt.</a:t>
            </a:r>
          </a:p>
        </p:txBody>
      </p:sp>
      <p:sp>
        <p:nvSpPr>
          <p:cNvPr id="4" name="Slide Number Placeholder 3"/>
          <p:cNvSpPr>
            <a:spLocks noGrp="1"/>
          </p:cNvSpPr>
          <p:nvPr>
            <p:ph type="sldNum" sz="quarter" idx="12"/>
          </p:nvPr>
        </p:nvSpPr>
        <p:spPr/>
        <p:txBody>
          <a:bodyPr/>
          <a:lstStyle/>
          <a:p>
            <a:fld id="{CA62D46A-3455-41EC-95BB-2E5154CD03EE}" type="slidenum">
              <a:rPr lang="en-US" smtClean="0"/>
              <a:t>14</a:t>
            </a:fld>
            <a:endParaRPr lang="en-US"/>
          </a:p>
        </p:txBody>
      </p:sp>
    </p:spTree>
    <p:extLst>
      <p:ext uri="{BB962C8B-B14F-4D97-AF65-F5344CB8AC3E}">
        <p14:creationId xmlns:p14="http://schemas.microsoft.com/office/powerpoint/2010/main" val="20718383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10" y="457200"/>
            <a:ext cx="8686800" cy="838200"/>
          </a:xfrm>
        </p:spPr>
        <p:txBody>
          <a:bodyPr>
            <a:normAutofit fontScale="90000"/>
          </a:bodyPr>
          <a:lstStyle/>
          <a:p>
            <a:r>
              <a:rPr lang="en-US" dirty="0" smtClean="0"/>
              <a:t>Duty to rescue – Lawyers Edge       boulder city magazine</a:t>
            </a:r>
            <a:endParaRPr lang="en-US" dirty="0"/>
          </a:p>
        </p:txBody>
      </p:sp>
      <p:sp>
        <p:nvSpPr>
          <p:cNvPr id="3" name="Content Placeholder 2"/>
          <p:cNvSpPr>
            <a:spLocks noGrp="1"/>
          </p:cNvSpPr>
          <p:nvPr>
            <p:ph idx="1"/>
          </p:nvPr>
        </p:nvSpPr>
        <p:spPr/>
        <p:txBody>
          <a:bodyPr>
            <a:normAutofit/>
          </a:bodyPr>
          <a:lstStyle/>
          <a:p>
            <a:r>
              <a:rPr lang="en-US" b="1" i="1" u="sng" dirty="0">
                <a:solidFill>
                  <a:srgbClr val="FF0000"/>
                </a:solidFill>
              </a:rPr>
              <a:t>In Nevada, there is no general duty to rescue someone in danger</a:t>
            </a:r>
            <a:r>
              <a:rPr lang="en-US" dirty="0"/>
              <a:t>. In other words, a person is not subject to civil liability for failing to aid someone in peril. Although Nevada does not obligate passersby to render aid, there are laws that offer protection against liability for providing assistance. These “Good Samaritan Laws” are meant to encourage people to help in an emergency.</a:t>
            </a:r>
          </a:p>
        </p:txBody>
      </p:sp>
      <p:sp>
        <p:nvSpPr>
          <p:cNvPr id="4" name="Slide Number Placeholder 3"/>
          <p:cNvSpPr>
            <a:spLocks noGrp="1"/>
          </p:cNvSpPr>
          <p:nvPr>
            <p:ph type="sldNum" sz="quarter" idx="12"/>
          </p:nvPr>
        </p:nvSpPr>
        <p:spPr/>
        <p:txBody>
          <a:bodyPr/>
          <a:lstStyle/>
          <a:p>
            <a:fld id="{CA62D46A-3455-41EC-95BB-2E5154CD03EE}" type="slidenum">
              <a:rPr lang="en-US" smtClean="0"/>
              <a:t>15</a:t>
            </a:fld>
            <a:endParaRPr lang="en-US"/>
          </a:p>
        </p:txBody>
      </p:sp>
    </p:spTree>
    <p:extLst>
      <p:ext uri="{BB962C8B-B14F-4D97-AF65-F5344CB8AC3E}">
        <p14:creationId xmlns:p14="http://schemas.microsoft.com/office/powerpoint/2010/main" val="30049673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considerations in certain scenarios</a:t>
            </a:r>
            <a:endParaRPr lang="en-US" dirty="0"/>
          </a:p>
        </p:txBody>
      </p:sp>
      <p:sp>
        <p:nvSpPr>
          <p:cNvPr id="3" name="Content Placeholder 2"/>
          <p:cNvSpPr>
            <a:spLocks noGrp="1"/>
          </p:cNvSpPr>
          <p:nvPr>
            <p:ph idx="1"/>
          </p:nvPr>
        </p:nvSpPr>
        <p:spPr>
          <a:xfrm>
            <a:off x="304800" y="1554162"/>
            <a:ext cx="8686800" cy="4922838"/>
          </a:xfrm>
        </p:spPr>
        <p:txBody>
          <a:bodyPr>
            <a:normAutofit fontScale="85000" lnSpcReduction="10000"/>
          </a:bodyPr>
          <a:lstStyle/>
          <a:p>
            <a:r>
              <a:rPr lang="en-US" b="1" i="1" u="sng" dirty="0">
                <a:solidFill>
                  <a:srgbClr val="FF0000"/>
                </a:solidFill>
              </a:rPr>
              <a:t>Special Relationships and Circumstances</a:t>
            </a:r>
            <a:r>
              <a:rPr lang="en-US" dirty="0"/>
              <a:t>: You may have a duty to rescue someone as a result of a special relationship that exists between you and the person in danger, such as between a teacher and a student.</a:t>
            </a:r>
          </a:p>
          <a:p>
            <a:r>
              <a:rPr lang="en-US" b="1" i="1" u="sng" dirty="0">
                <a:solidFill>
                  <a:srgbClr val="FF0000"/>
                </a:solidFill>
              </a:rPr>
              <a:t>You Created the Danger</a:t>
            </a:r>
            <a:r>
              <a:rPr lang="en-US" dirty="0"/>
              <a:t>: If your own negligence creates a danger to another person and causes that person to require rescuing, you will usually be found to have a legal duty to rescue the person in danger.</a:t>
            </a:r>
          </a:p>
          <a:p>
            <a:r>
              <a:rPr lang="en-US" b="1" i="1" u="sng" dirty="0">
                <a:solidFill>
                  <a:srgbClr val="FF0000"/>
                </a:solidFill>
              </a:rPr>
              <a:t>You Began to Rescue</a:t>
            </a:r>
            <a:r>
              <a:rPr lang="en-US" dirty="0"/>
              <a:t>: If you begin to rescue a person in peril, you may have a legal duty to finish your attempt</a:t>
            </a:r>
          </a:p>
          <a:p>
            <a:endParaRPr lang="en-US" dirty="0"/>
          </a:p>
        </p:txBody>
      </p:sp>
      <p:sp>
        <p:nvSpPr>
          <p:cNvPr id="4" name="Slide Number Placeholder 3"/>
          <p:cNvSpPr>
            <a:spLocks noGrp="1"/>
          </p:cNvSpPr>
          <p:nvPr>
            <p:ph type="sldNum" sz="quarter" idx="12"/>
          </p:nvPr>
        </p:nvSpPr>
        <p:spPr/>
        <p:txBody>
          <a:bodyPr/>
          <a:lstStyle/>
          <a:p>
            <a:fld id="{CA62D46A-3455-41EC-95BB-2E5154CD03EE}" type="slidenum">
              <a:rPr lang="en-US" smtClean="0"/>
              <a:t>16</a:t>
            </a:fld>
            <a:endParaRPr lang="en-US"/>
          </a:p>
        </p:txBody>
      </p:sp>
    </p:spTree>
    <p:extLst>
      <p:ext uri="{BB962C8B-B14F-4D97-AF65-F5344CB8AC3E}">
        <p14:creationId xmlns:p14="http://schemas.microsoft.com/office/powerpoint/2010/main" val="32013768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to rescue arguments</a:t>
            </a:r>
            <a:endParaRPr lang="en-US" dirty="0"/>
          </a:p>
        </p:txBody>
      </p:sp>
      <p:sp>
        <p:nvSpPr>
          <p:cNvPr id="3" name="Content Placeholder 2"/>
          <p:cNvSpPr>
            <a:spLocks noGrp="1"/>
          </p:cNvSpPr>
          <p:nvPr>
            <p:ph idx="1"/>
          </p:nvPr>
        </p:nvSpPr>
        <p:spPr/>
        <p:txBody>
          <a:bodyPr/>
          <a:lstStyle/>
          <a:p>
            <a:r>
              <a:rPr lang="en-US" b="1" i="1" u="sng" dirty="0">
                <a:solidFill>
                  <a:srgbClr val="FF0000"/>
                </a:solidFill>
              </a:rPr>
              <a:t>The </a:t>
            </a:r>
            <a:r>
              <a:rPr lang="en-US" b="1" i="1" u="sng" dirty="0" smtClean="0">
                <a:solidFill>
                  <a:srgbClr val="FF0000"/>
                </a:solidFill>
              </a:rPr>
              <a:t>Golden Rule</a:t>
            </a:r>
            <a:r>
              <a:rPr lang="en-US" dirty="0" smtClean="0"/>
              <a:t>: </a:t>
            </a:r>
            <a:r>
              <a:rPr lang="en-US" dirty="0"/>
              <a:t>treat others as one would wish to be </a:t>
            </a:r>
            <a:r>
              <a:rPr lang="en-US" dirty="0" smtClean="0"/>
              <a:t>treated</a:t>
            </a:r>
          </a:p>
          <a:p>
            <a:r>
              <a:rPr lang="en-US" b="1" i="1" u="sng" dirty="0" smtClean="0">
                <a:solidFill>
                  <a:srgbClr val="FF0000"/>
                </a:solidFill>
              </a:rPr>
              <a:t>Utilitarianism</a:t>
            </a:r>
            <a:r>
              <a:rPr lang="en-US" dirty="0" smtClean="0"/>
              <a:t>: </a:t>
            </a:r>
            <a:r>
              <a:rPr lang="en-US" dirty="0"/>
              <a:t>rescue those in distress maximizes good so long as the rescue attempt does not make things </a:t>
            </a:r>
            <a:r>
              <a:rPr lang="en-US" dirty="0" smtClean="0"/>
              <a:t>worse</a:t>
            </a:r>
          </a:p>
          <a:p>
            <a:r>
              <a:rPr lang="en-US" b="1" i="1" u="sng" dirty="0" smtClean="0">
                <a:solidFill>
                  <a:srgbClr val="FF0000"/>
                </a:solidFill>
              </a:rPr>
              <a:t>Humanity</a:t>
            </a:r>
            <a:r>
              <a:rPr lang="en-US" dirty="0" smtClean="0"/>
              <a:t>: </a:t>
            </a:r>
            <a:r>
              <a:rPr lang="en-US" dirty="0"/>
              <a:t>rescue would be the most compassionate act compared with allowing a person to remain trapped in rubble</a:t>
            </a:r>
          </a:p>
        </p:txBody>
      </p:sp>
      <p:sp>
        <p:nvSpPr>
          <p:cNvPr id="4" name="Slide Number Placeholder 3"/>
          <p:cNvSpPr>
            <a:spLocks noGrp="1"/>
          </p:cNvSpPr>
          <p:nvPr>
            <p:ph type="sldNum" sz="quarter" idx="12"/>
          </p:nvPr>
        </p:nvSpPr>
        <p:spPr/>
        <p:txBody>
          <a:bodyPr/>
          <a:lstStyle/>
          <a:p>
            <a:fld id="{CA62D46A-3455-41EC-95BB-2E5154CD03EE}" type="slidenum">
              <a:rPr lang="en-US" smtClean="0"/>
              <a:t>17</a:t>
            </a:fld>
            <a:endParaRPr lang="en-US"/>
          </a:p>
        </p:txBody>
      </p:sp>
    </p:spTree>
    <p:extLst>
      <p:ext uri="{BB962C8B-B14F-4D97-AF65-F5344CB8AC3E}">
        <p14:creationId xmlns:p14="http://schemas.microsoft.com/office/powerpoint/2010/main" val="6555984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UNLV - William S. Boyd Law School</a:t>
            </a:r>
          </a:p>
          <a:p>
            <a:r>
              <a:rPr lang="en-US" dirty="0" smtClean="0"/>
              <a:t>Pacific ADA Association</a:t>
            </a:r>
          </a:p>
          <a:p>
            <a:r>
              <a:rPr lang="en-US" dirty="0" smtClean="0"/>
              <a:t>U.S. Department of Justice, Civil Rights Division</a:t>
            </a:r>
          </a:p>
          <a:p>
            <a:r>
              <a:rPr lang="en-US" dirty="0" smtClean="0"/>
              <a:t>UCLA Law School</a:t>
            </a:r>
          </a:p>
          <a:p>
            <a:r>
              <a:rPr lang="en-US" dirty="0" smtClean="0"/>
              <a:t>Nevada Revised Statue</a:t>
            </a:r>
            <a:endParaRPr lang="en-US" dirty="0"/>
          </a:p>
        </p:txBody>
      </p:sp>
      <p:sp>
        <p:nvSpPr>
          <p:cNvPr id="4" name="Slide Number Placeholder 3"/>
          <p:cNvSpPr>
            <a:spLocks noGrp="1"/>
          </p:cNvSpPr>
          <p:nvPr>
            <p:ph type="sldNum" sz="quarter" idx="12"/>
          </p:nvPr>
        </p:nvSpPr>
        <p:spPr/>
        <p:txBody>
          <a:bodyPr/>
          <a:lstStyle/>
          <a:p>
            <a:fld id="{CA62D46A-3455-41EC-95BB-2E5154CD03EE}" type="slidenum">
              <a:rPr lang="en-US" smtClean="0"/>
              <a:t>18</a:t>
            </a:fld>
            <a:endParaRPr lang="en-US"/>
          </a:p>
        </p:txBody>
      </p:sp>
    </p:spTree>
    <p:extLst>
      <p:ext uri="{BB962C8B-B14F-4D97-AF65-F5344CB8AC3E}">
        <p14:creationId xmlns:p14="http://schemas.microsoft.com/office/powerpoint/2010/main" val="1258736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r>
              <a:rPr lang="en-US" dirty="0" smtClean="0"/>
              <a:t>The information is designed to be accurate and informative, but is not meant to be a legal opinion.</a:t>
            </a:r>
          </a:p>
          <a:p>
            <a:r>
              <a:rPr lang="en-US" dirty="0"/>
              <a:t>Please check with your legal department to determine an appropriate policy and procedure for your property. </a:t>
            </a:r>
          </a:p>
        </p:txBody>
      </p:sp>
      <p:sp>
        <p:nvSpPr>
          <p:cNvPr id="4" name="Slide Number Placeholder 3"/>
          <p:cNvSpPr>
            <a:spLocks noGrp="1"/>
          </p:cNvSpPr>
          <p:nvPr>
            <p:ph type="sldNum" sz="quarter" idx="12"/>
          </p:nvPr>
        </p:nvSpPr>
        <p:spPr/>
        <p:txBody>
          <a:bodyPr/>
          <a:lstStyle/>
          <a:p>
            <a:fld id="{CA62D46A-3455-41EC-95BB-2E5154CD03EE}" type="slidenum">
              <a:rPr lang="en-US" smtClean="0"/>
              <a:t>2</a:t>
            </a:fld>
            <a:endParaRPr lang="en-US"/>
          </a:p>
        </p:txBody>
      </p:sp>
    </p:spTree>
    <p:extLst>
      <p:ext uri="{BB962C8B-B14F-4D97-AF65-F5344CB8AC3E}">
        <p14:creationId xmlns:p14="http://schemas.microsoft.com/office/powerpoint/2010/main" val="3879501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a:t>
            </a:r>
            <a:r>
              <a:rPr lang="en-US" dirty="0" err="1" smtClean="0"/>
              <a:t>samaritan</a:t>
            </a:r>
            <a:r>
              <a:rPr lang="en-US" dirty="0" smtClean="0"/>
              <a:t> Overview</a:t>
            </a:r>
            <a:endParaRPr lang="en-US" dirty="0"/>
          </a:p>
        </p:txBody>
      </p:sp>
      <p:sp>
        <p:nvSpPr>
          <p:cNvPr id="3" name="Content Placeholder 2"/>
          <p:cNvSpPr>
            <a:spLocks noGrp="1"/>
          </p:cNvSpPr>
          <p:nvPr>
            <p:ph idx="1"/>
          </p:nvPr>
        </p:nvSpPr>
        <p:spPr/>
        <p:txBody>
          <a:bodyPr/>
          <a:lstStyle/>
          <a:p>
            <a:r>
              <a:rPr lang="en-US" dirty="0"/>
              <a:t>I</a:t>
            </a:r>
            <a:r>
              <a:rPr lang="en-US" dirty="0" smtClean="0"/>
              <a:t>ntended </a:t>
            </a:r>
            <a:r>
              <a:rPr lang="en-US" dirty="0"/>
              <a:t>to reduce bystanders' hesitation to assist, for fear of being sued or prosecuted for unintentional injury or </a:t>
            </a:r>
            <a:r>
              <a:rPr lang="en-US" b="1" i="1" u="sng" dirty="0" smtClean="0">
                <a:solidFill>
                  <a:srgbClr val="FF0000"/>
                </a:solidFill>
              </a:rPr>
              <a:t>wrongful death</a:t>
            </a:r>
            <a:r>
              <a:rPr lang="en-US" dirty="0" smtClean="0"/>
              <a:t>.</a:t>
            </a:r>
            <a:endParaRPr lang="en-US" dirty="0" smtClean="0">
              <a:solidFill>
                <a:schemeClr val="tx1"/>
              </a:solidFill>
            </a:endParaRPr>
          </a:p>
          <a:p>
            <a:r>
              <a:rPr lang="en-US" dirty="0"/>
              <a:t>A</a:t>
            </a:r>
            <a:r>
              <a:rPr lang="en-US" dirty="0" smtClean="0"/>
              <a:t> </a:t>
            </a:r>
            <a:r>
              <a:rPr lang="en-US" dirty="0"/>
              <a:t>person is under no legal obligation to rescue another, unless a "</a:t>
            </a:r>
            <a:r>
              <a:rPr lang="en-US" b="1" i="1" u="sng" dirty="0">
                <a:solidFill>
                  <a:srgbClr val="FF0000"/>
                </a:solidFill>
              </a:rPr>
              <a:t>special relationship</a:t>
            </a:r>
            <a:r>
              <a:rPr lang="en-US" dirty="0"/>
              <a:t>" exists between the potential rescuer and the person in danger. </a:t>
            </a:r>
          </a:p>
          <a:p>
            <a:endParaRPr lang="en-US" dirty="0"/>
          </a:p>
        </p:txBody>
      </p:sp>
      <p:sp>
        <p:nvSpPr>
          <p:cNvPr id="4" name="Slide Number Placeholder 3"/>
          <p:cNvSpPr>
            <a:spLocks noGrp="1"/>
          </p:cNvSpPr>
          <p:nvPr>
            <p:ph type="sldNum" sz="quarter" idx="12"/>
          </p:nvPr>
        </p:nvSpPr>
        <p:spPr/>
        <p:txBody>
          <a:bodyPr/>
          <a:lstStyle/>
          <a:p>
            <a:fld id="{CA62D46A-3455-41EC-95BB-2E5154CD03EE}" type="slidenum">
              <a:rPr lang="en-US" smtClean="0"/>
              <a:t>3</a:t>
            </a:fld>
            <a:endParaRPr lang="en-US"/>
          </a:p>
        </p:txBody>
      </p:sp>
    </p:spTree>
    <p:extLst>
      <p:ext uri="{BB962C8B-B14F-4D97-AF65-F5344CB8AC3E}">
        <p14:creationId xmlns:p14="http://schemas.microsoft.com/office/powerpoint/2010/main" val="87087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Samaritans – UCLA Law school</a:t>
            </a:r>
            <a:endParaRPr lang="en-US" dirty="0"/>
          </a:p>
        </p:txBody>
      </p:sp>
      <p:sp>
        <p:nvSpPr>
          <p:cNvPr id="3" name="Content Placeholder 2"/>
          <p:cNvSpPr>
            <a:spLocks noGrp="1"/>
          </p:cNvSpPr>
          <p:nvPr>
            <p:ph idx="1"/>
          </p:nvPr>
        </p:nvSpPr>
        <p:spPr/>
        <p:txBody>
          <a:bodyPr>
            <a:normAutofit/>
          </a:bodyPr>
          <a:lstStyle/>
          <a:p>
            <a:r>
              <a:rPr lang="en-US" b="1" i="1" u="sng" dirty="0" smtClean="0">
                <a:solidFill>
                  <a:srgbClr val="FF0000"/>
                </a:solidFill>
              </a:rPr>
              <a:t>Good Samaritan</a:t>
            </a:r>
            <a:r>
              <a:rPr lang="en-US" dirty="0" smtClean="0"/>
              <a:t>: </a:t>
            </a:r>
            <a:r>
              <a:rPr lang="en-US" dirty="0"/>
              <a:t>helps the victim by calling the </a:t>
            </a:r>
            <a:r>
              <a:rPr lang="en-US" dirty="0" smtClean="0"/>
              <a:t>police</a:t>
            </a:r>
          </a:p>
          <a:p>
            <a:r>
              <a:rPr lang="en-US" b="1" i="1" u="sng" dirty="0" smtClean="0">
                <a:solidFill>
                  <a:srgbClr val="FF0000"/>
                </a:solidFill>
              </a:rPr>
              <a:t>Hopelessly </a:t>
            </a:r>
            <a:r>
              <a:rPr lang="en-US" b="1" i="1" u="sng" dirty="0">
                <a:solidFill>
                  <a:srgbClr val="FF0000"/>
                </a:solidFill>
              </a:rPr>
              <a:t>Bad </a:t>
            </a:r>
            <a:r>
              <a:rPr lang="en-US" b="1" i="1" u="sng" dirty="0" smtClean="0">
                <a:solidFill>
                  <a:srgbClr val="FF0000"/>
                </a:solidFill>
              </a:rPr>
              <a:t>Samaritan</a:t>
            </a:r>
            <a:r>
              <a:rPr lang="en-US" dirty="0" smtClean="0"/>
              <a:t>: </a:t>
            </a:r>
            <a:r>
              <a:rPr lang="en-US" dirty="0"/>
              <a:t>refuses to help </a:t>
            </a:r>
            <a:endParaRPr lang="en-US" dirty="0" smtClean="0"/>
          </a:p>
          <a:p>
            <a:r>
              <a:rPr lang="en-US" b="1" i="1" u="sng" dirty="0" smtClean="0">
                <a:solidFill>
                  <a:srgbClr val="FF0000"/>
                </a:solidFill>
              </a:rPr>
              <a:t>Delayed Samaritan</a:t>
            </a:r>
            <a:r>
              <a:rPr lang="en-US" dirty="0" smtClean="0"/>
              <a:t>: </a:t>
            </a:r>
            <a:r>
              <a:rPr lang="en-US" dirty="0"/>
              <a:t>initially fails to help or to report, but later changes his mind </a:t>
            </a:r>
            <a:endParaRPr lang="en-US" dirty="0" smtClean="0"/>
          </a:p>
          <a:p>
            <a:r>
              <a:rPr lang="en-US" b="1" i="1" u="sng" dirty="0" smtClean="0">
                <a:solidFill>
                  <a:srgbClr val="FF0000"/>
                </a:solidFill>
              </a:rPr>
              <a:t>Passive Samaritan</a:t>
            </a:r>
            <a:r>
              <a:rPr lang="en-US" dirty="0" smtClean="0"/>
              <a:t>: </a:t>
            </a:r>
            <a:r>
              <a:rPr lang="en-US" dirty="0"/>
              <a:t>never calls the authorities, but when the police come to his door looking for witnesses, is willing </a:t>
            </a:r>
          </a:p>
        </p:txBody>
      </p:sp>
      <p:sp>
        <p:nvSpPr>
          <p:cNvPr id="4" name="Slide Number Placeholder 3"/>
          <p:cNvSpPr>
            <a:spLocks noGrp="1"/>
          </p:cNvSpPr>
          <p:nvPr>
            <p:ph type="sldNum" sz="quarter" idx="12"/>
          </p:nvPr>
        </p:nvSpPr>
        <p:spPr/>
        <p:txBody>
          <a:bodyPr/>
          <a:lstStyle/>
          <a:p>
            <a:fld id="{CA62D46A-3455-41EC-95BB-2E5154CD03EE}" type="slidenum">
              <a:rPr lang="en-US" smtClean="0"/>
              <a:t>4</a:t>
            </a:fld>
            <a:endParaRPr lang="en-US"/>
          </a:p>
        </p:txBody>
      </p:sp>
    </p:spTree>
    <p:extLst>
      <p:ext uri="{BB962C8B-B14F-4D97-AF65-F5344CB8AC3E}">
        <p14:creationId xmlns:p14="http://schemas.microsoft.com/office/powerpoint/2010/main" val="212952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329" y="457200"/>
            <a:ext cx="8686800" cy="838200"/>
          </a:xfrm>
        </p:spPr>
        <p:txBody>
          <a:bodyPr/>
          <a:lstStyle/>
          <a:p>
            <a:r>
              <a:rPr lang="en-US" dirty="0" err="1" smtClean="0"/>
              <a:t>nevada</a:t>
            </a:r>
            <a:r>
              <a:rPr lang="en-US" dirty="0" smtClean="0"/>
              <a:t> </a:t>
            </a:r>
            <a:r>
              <a:rPr lang="en-US" dirty="0"/>
              <a:t>Good Samaritan </a:t>
            </a:r>
            <a:r>
              <a:rPr lang="en-US" dirty="0" smtClean="0"/>
              <a:t>- NRS</a:t>
            </a:r>
            <a:endParaRPr lang="en-US" dirty="0"/>
          </a:p>
        </p:txBody>
      </p:sp>
      <p:sp>
        <p:nvSpPr>
          <p:cNvPr id="3" name="Content Placeholder 2"/>
          <p:cNvSpPr>
            <a:spLocks noGrp="1"/>
          </p:cNvSpPr>
          <p:nvPr>
            <p:ph idx="1"/>
          </p:nvPr>
        </p:nvSpPr>
        <p:spPr/>
        <p:txBody>
          <a:bodyPr>
            <a:normAutofit/>
          </a:bodyPr>
          <a:lstStyle/>
          <a:p>
            <a:r>
              <a:rPr lang="en-US" b="1" i="1" u="sng" dirty="0">
                <a:solidFill>
                  <a:srgbClr val="FF0000"/>
                </a:solidFill>
              </a:rPr>
              <a:t>NRS 41.500</a:t>
            </a:r>
            <a:r>
              <a:rPr lang="en-US" dirty="0"/>
              <a:t>  General rule; volunteers; members of search and rescue organization; persons rendering cardiopulmonary resuscitation or using defibrillator; presumptions relating to emergency care rendered on public school grounds or in connection with public school activities; business or organization that has defibrillator for use on premises.</a:t>
            </a:r>
          </a:p>
          <a:p>
            <a:endParaRPr lang="en-US" dirty="0"/>
          </a:p>
        </p:txBody>
      </p:sp>
      <p:sp>
        <p:nvSpPr>
          <p:cNvPr id="4" name="Slide Number Placeholder 3"/>
          <p:cNvSpPr>
            <a:spLocks noGrp="1"/>
          </p:cNvSpPr>
          <p:nvPr>
            <p:ph type="sldNum" sz="quarter" idx="12"/>
          </p:nvPr>
        </p:nvSpPr>
        <p:spPr/>
        <p:txBody>
          <a:bodyPr/>
          <a:lstStyle/>
          <a:p>
            <a:fld id="{CA62D46A-3455-41EC-95BB-2E5154CD03EE}" type="slidenum">
              <a:rPr lang="en-US" smtClean="0"/>
              <a:t>5</a:t>
            </a:fld>
            <a:endParaRPr lang="en-US"/>
          </a:p>
        </p:txBody>
      </p:sp>
    </p:spTree>
    <p:extLst>
      <p:ext uri="{BB962C8B-B14F-4D97-AF65-F5344CB8AC3E}">
        <p14:creationId xmlns:p14="http://schemas.microsoft.com/office/powerpoint/2010/main" val="3476074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NRS 41.505</a:t>
            </a:r>
            <a:endParaRPr lang="en-US" dirty="0"/>
          </a:p>
        </p:txBody>
      </p:sp>
      <p:sp>
        <p:nvSpPr>
          <p:cNvPr id="3" name="Content Placeholder 2"/>
          <p:cNvSpPr>
            <a:spLocks noGrp="1"/>
          </p:cNvSpPr>
          <p:nvPr>
            <p:ph idx="1"/>
          </p:nvPr>
        </p:nvSpPr>
        <p:spPr/>
        <p:txBody>
          <a:bodyPr/>
          <a:lstStyle/>
          <a:p>
            <a:r>
              <a:rPr lang="en-US" dirty="0"/>
              <a:t>W</a:t>
            </a:r>
            <a:r>
              <a:rPr lang="en-US" dirty="0" smtClean="0"/>
              <a:t>ho </a:t>
            </a:r>
            <a:r>
              <a:rPr lang="en-US" dirty="0"/>
              <a:t>renders emergency care or assistance in an emergency, gratuitously and in good </a:t>
            </a:r>
            <a:r>
              <a:rPr lang="en-US" dirty="0" smtClean="0"/>
              <a:t>faith</a:t>
            </a:r>
          </a:p>
          <a:p>
            <a:r>
              <a:rPr lang="en-US" dirty="0"/>
              <a:t>Any person </a:t>
            </a:r>
            <a:r>
              <a:rPr lang="en-US" dirty="0" smtClean="0"/>
              <a:t>who: Has </a:t>
            </a:r>
            <a:r>
              <a:rPr lang="en-US" dirty="0"/>
              <a:t>successfully completed a course in cardiopulmonary resuscitation according to the guidelines of the American National Red Cross or American Heart Association</a:t>
            </a:r>
            <a:r>
              <a:rPr lang="en-US" dirty="0" smtClean="0"/>
              <a:t>; and</a:t>
            </a:r>
            <a:endParaRPr lang="en-US" dirty="0"/>
          </a:p>
        </p:txBody>
      </p:sp>
      <p:sp>
        <p:nvSpPr>
          <p:cNvPr id="4" name="Slide Number Placeholder 3"/>
          <p:cNvSpPr>
            <a:spLocks noGrp="1"/>
          </p:cNvSpPr>
          <p:nvPr>
            <p:ph type="sldNum" sz="quarter" idx="12"/>
          </p:nvPr>
        </p:nvSpPr>
        <p:spPr/>
        <p:txBody>
          <a:bodyPr/>
          <a:lstStyle/>
          <a:p>
            <a:fld id="{CA62D46A-3455-41EC-95BB-2E5154CD03EE}" type="slidenum">
              <a:rPr lang="en-US" smtClean="0"/>
              <a:t>6</a:t>
            </a:fld>
            <a:endParaRPr lang="en-US"/>
          </a:p>
        </p:txBody>
      </p:sp>
    </p:spTree>
    <p:extLst>
      <p:ext uri="{BB962C8B-B14F-4D97-AF65-F5344CB8AC3E}">
        <p14:creationId xmlns:p14="http://schemas.microsoft.com/office/powerpoint/2010/main" val="2897174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NRS 41.505</a:t>
            </a:r>
            <a:endParaRPr lang="en-US" dirty="0"/>
          </a:p>
        </p:txBody>
      </p:sp>
      <p:sp>
        <p:nvSpPr>
          <p:cNvPr id="3" name="Content Placeholder 2"/>
          <p:cNvSpPr>
            <a:spLocks noGrp="1"/>
          </p:cNvSpPr>
          <p:nvPr>
            <p:ph idx="1"/>
          </p:nvPr>
        </p:nvSpPr>
        <p:spPr/>
        <p:txBody>
          <a:bodyPr/>
          <a:lstStyle/>
          <a:p>
            <a:r>
              <a:rPr lang="en-US" dirty="0"/>
              <a:t>Any person who gratuitously and in good faith renders emergency medical care involving the use of an automated external defibrillator is not liable for any civil damages as a result of any act or omission, not amounting to gross negligence, by that person in rendering that care.</a:t>
            </a:r>
          </a:p>
        </p:txBody>
      </p:sp>
      <p:sp>
        <p:nvSpPr>
          <p:cNvPr id="4" name="Slide Number Placeholder 3"/>
          <p:cNvSpPr>
            <a:spLocks noGrp="1"/>
          </p:cNvSpPr>
          <p:nvPr>
            <p:ph type="sldNum" sz="quarter" idx="12"/>
          </p:nvPr>
        </p:nvSpPr>
        <p:spPr/>
        <p:txBody>
          <a:bodyPr/>
          <a:lstStyle/>
          <a:p>
            <a:fld id="{CA62D46A-3455-41EC-95BB-2E5154CD03EE}" type="slidenum">
              <a:rPr lang="en-US" smtClean="0"/>
              <a:t>7</a:t>
            </a:fld>
            <a:endParaRPr lang="en-US"/>
          </a:p>
        </p:txBody>
      </p:sp>
    </p:spTree>
    <p:extLst>
      <p:ext uri="{BB962C8B-B14F-4D97-AF65-F5344CB8AC3E}">
        <p14:creationId xmlns:p14="http://schemas.microsoft.com/office/powerpoint/2010/main" val="963356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and AED</a:t>
            </a:r>
            <a:endParaRPr lang="en-US" dirty="0"/>
          </a:p>
        </p:txBody>
      </p:sp>
      <p:sp>
        <p:nvSpPr>
          <p:cNvPr id="3" name="Content Placeholder 2"/>
          <p:cNvSpPr>
            <a:spLocks noGrp="1"/>
          </p:cNvSpPr>
          <p:nvPr>
            <p:ph idx="1"/>
          </p:nvPr>
        </p:nvSpPr>
        <p:spPr/>
        <p:txBody>
          <a:bodyPr/>
          <a:lstStyle/>
          <a:p>
            <a:r>
              <a:rPr lang="en-US" dirty="0"/>
              <a:t>A business or organization that has placed an automated external defibrillator for use on its premises is not liable for any civil damages as a result of any act or omission, not amounting to gross negligence, by the person rendering such care or for providing the automated external defibrillator to the person for the purpose of rendering such care if the business or organization:</a:t>
            </a:r>
          </a:p>
          <a:p>
            <a:endParaRPr lang="en-US" dirty="0"/>
          </a:p>
        </p:txBody>
      </p:sp>
      <p:sp>
        <p:nvSpPr>
          <p:cNvPr id="4" name="Slide Number Placeholder 3"/>
          <p:cNvSpPr>
            <a:spLocks noGrp="1"/>
          </p:cNvSpPr>
          <p:nvPr>
            <p:ph type="sldNum" sz="quarter" idx="12"/>
          </p:nvPr>
        </p:nvSpPr>
        <p:spPr/>
        <p:txBody>
          <a:bodyPr/>
          <a:lstStyle/>
          <a:p>
            <a:fld id="{CA62D46A-3455-41EC-95BB-2E5154CD03EE}" type="slidenum">
              <a:rPr lang="en-US" smtClean="0"/>
              <a:t>8</a:t>
            </a:fld>
            <a:endParaRPr lang="en-US"/>
          </a:p>
        </p:txBody>
      </p:sp>
    </p:spTree>
    <p:extLst>
      <p:ext uri="{BB962C8B-B14F-4D97-AF65-F5344CB8AC3E}">
        <p14:creationId xmlns:p14="http://schemas.microsoft.com/office/powerpoint/2010/main" val="3520091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Limitations to Nevada good </a:t>
            </a:r>
            <a:r>
              <a:rPr lang="en-US" dirty="0" err="1" smtClean="0"/>
              <a:t>samaritan</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n-US" dirty="0"/>
              <a:t>R</a:t>
            </a:r>
            <a:r>
              <a:rPr lang="en-US" dirty="0" smtClean="0"/>
              <a:t>emember </a:t>
            </a:r>
            <a:r>
              <a:rPr lang="en-US" b="1" i="1" u="sng" dirty="0">
                <a:solidFill>
                  <a:srgbClr val="FF0000"/>
                </a:solidFill>
              </a:rPr>
              <a:t>not to exceed his or her training </a:t>
            </a:r>
            <a:r>
              <a:rPr lang="en-US" dirty="0"/>
              <a:t>or scope of practice when providing emergency </a:t>
            </a:r>
            <a:r>
              <a:rPr lang="en-US" dirty="0" smtClean="0"/>
              <a:t>services</a:t>
            </a:r>
          </a:p>
          <a:p>
            <a:r>
              <a:rPr lang="en-US" dirty="0"/>
              <a:t>S</a:t>
            </a:r>
            <a:r>
              <a:rPr lang="en-US" dirty="0" smtClean="0"/>
              <a:t>ometimes </a:t>
            </a:r>
            <a:r>
              <a:rPr lang="en-US" dirty="0"/>
              <a:t>negligence could result in a claim of </a:t>
            </a:r>
            <a:r>
              <a:rPr lang="en-US" b="1" i="1" u="sng" dirty="0">
                <a:solidFill>
                  <a:srgbClr val="FF0000"/>
                </a:solidFill>
              </a:rPr>
              <a:t>negligent care if the injuries or illness were made worse by the volunteer's negligence</a:t>
            </a:r>
            <a:endParaRPr lang="en-US" b="1" i="1" u="sng" dirty="0" smtClean="0">
              <a:solidFill>
                <a:srgbClr val="FF0000"/>
              </a:solidFill>
            </a:endParaRPr>
          </a:p>
          <a:p>
            <a:r>
              <a:rPr lang="en-US" dirty="0"/>
              <a:t>L</a:t>
            </a:r>
            <a:r>
              <a:rPr lang="en-US" dirty="0" smtClean="0"/>
              <a:t>ack </a:t>
            </a:r>
            <a:r>
              <a:rPr lang="en-US" dirty="0"/>
              <a:t>of protection in cases of </a:t>
            </a:r>
            <a:r>
              <a:rPr lang="en-US" b="1" i="1" u="sng" dirty="0">
                <a:solidFill>
                  <a:srgbClr val="FF0000"/>
                </a:solidFill>
              </a:rPr>
              <a:t>gross </a:t>
            </a:r>
            <a:r>
              <a:rPr lang="en-US" b="1" i="1" u="sng" dirty="0" smtClean="0">
                <a:solidFill>
                  <a:srgbClr val="FF0000"/>
                </a:solidFill>
              </a:rPr>
              <a:t>negligence </a:t>
            </a:r>
            <a:r>
              <a:rPr lang="en-US" b="1" i="1" u="sng" dirty="0">
                <a:solidFill>
                  <a:srgbClr val="FF0000"/>
                </a:solidFill>
              </a:rPr>
              <a:t>or willful </a:t>
            </a:r>
            <a:r>
              <a:rPr lang="en-US" b="1" i="1" u="sng" dirty="0" smtClean="0">
                <a:solidFill>
                  <a:srgbClr val="FF0000"/>
                </a:solidFill>
              </a:rPr>
              <a:t>misconduct</a:t>
            </a:r>
          </a:p>
          <a:p>
            <a:r>
              <a:rPr lang="en-US" dirty="0"/>
              <a:t>R</a:t>
            </a:r>
            <a:r>
              <a:rPr lang="en-US" dirty="0" smtClean="0"/>
              <a:t>escuer is </a:t>
            </a:r>
            <a:r>
              <a:rPr lang="en-US" dirty="0"/>
              <a:t>acting out of nothing more than the </a:t>
            </a:r>
            <a:r>
              <a:rPr lang="en-US" b="1" i="1" u="sng" dirty="0">
                <a:solidFill>
                  <a:srgbClr val="FF0000"/>
                </a:solidFill>
              </a:rPr>
              <a:t>goodness of one’s heart</a:t>
            </a:r>
          </a:p>
        </p:txBody>
      </p:sp>
      <p:sp>
        <p:nvSpPr>
          <p:cNvPr id="4" name="Slide Number Placeholder 3"/>
          <p:cNvSpPr>
            <a:spLocks noGrp="1"/>
          </p:cNvSpPr>
          <p:nvPr>
            <p:ph type="sldNum" sz="quarter" idx="12"/>
          </p:nvPr>
        </p:nvSpPr>
        <p:spPr/>
        <p:txBody>
          <a:bodyPr/>
          <a:lstStyle/>
          <a:p>
            <a:fld id="{CA62D46A-3455-41EC-95BB-2E5154CD03EE}" type="slidenum">
              <a:rPr lang="en-US" smtClean="0"/>
              <a:t>9</a:t>
            </a:fld>
            <a:endParaRPr lang="en-US"/>
          </a:p>
        </p:txBody>
      </p:sp>
    </p:spTree>
    <p:extLst>
      <p:ext uri="{BB962C8B-B14F-4D97-AF65-F5344CB8AC3E}">
        <p14:creationId xmlns:p14="http://schemas.microsoft.com/office/powerpoint/2010/main" val="4455535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500</TotalTime>
  <Words>1020</Words>
  <Application>Microsoft Office PowerPoint</Application>
  <PresentationFormat>On-screen Show (4:3)</PresentationFormat>
  <Paragraphs>91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Trek</vt:lpstr>
      <vt:lpstr>Good Samaritan  </vt:lpstr>
      <vt:lpstr>Disclaimer</vt:lpstr>
      <vt:lpstr>Good samaritan Overview</vt:lpstr>
      <vt:lpstr>Samaritans – UCLA Law school</vt:lpstr>
      <vt:lpstr>nevada Good Samaritan - NRS</vt:lpstr>
      <vt:lpstr>NRS 41.505</vt:lpstr>
      <vt:lpstr>NRS 41.505</vt:lpstr>
      <vt:lpstr>Business and AED</vt:lpstr>
      <vt:lpstr>Limitations to Nevada good samaritan </vt:lpstr>
      <vt:lpstr>Conditions</vt:lpstr>
      <vt:lpstr>Factors Constituting an emergency</vt:lpstr>
      <vt:lpstr>Exceptions and Limitations Florida</vt:lpstr>
      <vt:lpstr>Emergency situations - Questions</vt:lpstr>
      <vt:lpstr>Duty to rescue</vt:lpstr>
      <vt:lpstr>Duty to rescue – Lawyers Edge       boulder city magazine</vt:lpstr>
      <vt:lpstr>General considerations in certain scenarios</vt:lpstr>
      <vt:lpstr>Duty to rescue arguments</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Charles Shepherd</dc:creator>
  <cp:lastModifiedBy>Dave</cp:lastModifiedBy>
  <cp:revision>26</cp:revision>
  <dcterms:created xsi:type="dcterms:W3CDTF">2014-12-05T18:21:13Z</dcterms:created>
  <dcterms:modified xsi:type="dcterms:W3CDTF">2015-01-15T18:55:11Z</dcterms:modified>
</cp:coreProperties>
</file>